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8288000" cy="10287000"/>
  <p:notesSz cx="6858000" cy="9144000"/>
  <p:embeddedFontLst>
    <p:embeddedFont>
      <p:font typeface="Arimo Bold" panose="020B070402020202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ource Sans Pro" panose="020B0503030403020204" pitchFamily="34" charset="0"/>
      <p:regular r:id="rId18"/>
    </p:embeddedFont>
    <p:embeddedFont>
      <p:font typeface="Source Sans Pro Bold" panose="020B0703030403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19.01.2025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hyperlink" Target="https://gamma.app/?utm_source=made-with-gamma" TargetMode="Externa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2.png" /><Relationship Id="rId4" Type="http://schemas.openxmlformats.org/officeDocument/2006/relationships/hyperlink" Target="https://gamma.app/?utm_source=made-with-gamma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5" y="1708845"/>
            <a:ext cx="9335691" cy="181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spc="-11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Relationships in Database Management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2392" y="5600551"/>
            <a:ext cx="9345216" cy="3657749"/>
            <a:chOff x="0" y="0"/>
            <a:chExt cx="12460288" cy="390009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2447651" cy="3887470"/>
            </a:xfrm>
            <a:custGeom>
              <a:avLst/>
              <a:gdLst/>
              <a:ahLst/>
              <a:cxnLst/>
              <a:rect l="l" t="t" r="r" b="b"/>
              <a:pathLst>
                <a:path w="12447651" h="3887470">
                  <a:moveTo>
                    <a:pt x="0" y="167640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12279630" y="0"/>
                  </a:lnTo>
                  <a:cubicBezTo>
                    <a:pt x="12372340" y="0"/>
                    <a:pt x="12447651" y="75057"/>
                    <a:pt x="12447651" y="167640"/>
                  </a:cubicBezTo>
                  <a:lnTo>
                    <a:pt x="12447651" y="3719830"/>
                  </a:lnTo>
                  <a:cubicBezTo>
                    <a:pt x="12447651" y="3812413"/>
                    <a:pt x="12372467" y="3887470"/>
                    <a:pt x="12279630" y="3887470"/>
                  </a:cubicBezTo>
                  <a:lnTo>
                    <a:pt x="168021" y="3887470"/>
                  </a:lnTo>
                  <a:cubicBezTo>
                    <a:pt x="75184" y="3887343"/>
                    <a:pt x="0" y="3812413"/>
                    <a:pt x="0" y="37198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460351" cy="3900170"/>
            </a:xfrm>
            <a:custGeom>
              <a:avLst/>
              <a:gdLst/>
              <a:ahLst/>
              <a:cxnLst/>
              <a:rect l="l" t="t" r="r" b="b"/>
              <a:pathLst>
                <a:path w="12460351" h="3900170">
                  <a:moveTo>
                    <a:pt x="0" y="173990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12285980" y="0"/>
                  </a:lnTo>
                  <a:lnTo>
                    <a:pt x="12285980" y="6350"/>
                  </a:lnTo>
                  <a:lnTo>
                    <a:pt x="12285980" y="0"/>
                  </a:lnTo>
                  <a:cubicBezTo>
                    <a:pt x="12382247" y="0"/>
                    <a:pt x="12460351" y="77851"/>
                    <a:pt x="12460351" y="173990"/>
                  </a:cubicBezTo>
                  <a:lnTo>
                    <a:pt x="12454001" y="173990"/>
                  </a:lnTo>
                  <a:lnTo>
                    <a:pt x="12460351" y="173990"/>
                  </a:lnTo>
                  <a:lnTo>
                    <a:pt x="12460351" y="3726180"/>
                  </a:lnTo>
                  <a:lnTo>
                    <a:pt x="12454001" y="3726180"/>
                  </a:lnTo>
                  <a:lnTo>
                    <a:pt x="12460351" y="3726180"/>
                  </a:lnTo>
                  <a:cubicBezTo>
                    <a:pt x="12460351" y="3822192"/>
                    <a:pt x="12382247" y="3900170"/>
                    <a:pt x="12285980" y="3900170"/>
                  </a:cubicBezTo>
                  <a:lnTo>
                    <a:pt x="12285980" y="3893820"/>
                  </a:lnTo>
                  <a:lnTo>
                    <a:pt x="12285980" y="3900170"/>
                  </a:lnTo>
                  <a:lnTo>
                    <a:pt x="174371" y="3900170"/>
                  </a:lnTo>
                  <a:lnTo>
                    <a:pt x="174371" y="3893820"/>
                  </a:lnTo>
                  <a:lnTo>
                    <a:pt x="174371" y="3900170"/>
                  </a:lnTo>
                  <a:cubicBezTo>
                    <a:pt x="78105" y="3900043"/>
                    <a:pt x="0" y="3822192"/>
                    <a:pt x="0" y="3726180"/>
                  </a:cubicBezTo>
                  <a:lnTo>
                    <a:pt x="0" y="173990"/>
                  </a:lnTo>
                  <a:lnTo>
                    <a:pt x="6350" y="173990"/>
                  </a:lnTo>
                  <a:lnTo>
                    <a:pt x="0" y="173990"/>
                  </a:lnTo>
                  <a:moveTo>
                    <a:pt x="12700" y="173990"/>
                  </a:moveTo>
                  <a:lnTo>
                    <a:pt x="12700" y="3726180"/>
                  </a:lnTo>
                  <a:lnTo>
                    <a:pt x="6350" y="3726180"/>
                  </a:lnTo>
                  <a:lnTo>
                    <a:pt x="12700" y="3726180"/>
                  </a:lnTo>
                  <a:cubicBezTo>
                    <a:pt x="12700" y="3815207"/>
                    <a:pt x="85090" y="3887470"/>
                    <a:pt x="174371" y="3887470"/>
                  </a:cubicBezTo>
                  <a:lnTo>
                    <a:pt x="12285980" y="3887470"/>
                  </a:lnTo>
                  <a:cubicBezTo>
                    <a:pt x="12375262" y="3887470"/>
                    <a:pt x="12447651" y="3815207"/>
                    <a:pt x="12447651" y="3726180"/>
                  </a:cubicBezTo>
                  <a:lnTo>
                    <a:pt x="12447651" y="173990"/>
                  </a:lnTo>
                  <a:cubicBezTo>
                    <a:pt x="12447651" y="84963"/>
                    <a:pt x="12375262" y="12700"/>
                    <a:pt x="12285980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963"/>
                    <a:pt x="12700" y="17399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55824" y="5875884"/>
            <a:ext cx="62641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Presentation By: </a:t>
            </a:r>
            <a:r>
              <a:rPr lang="en-US" sz="2750" b="1" spc="-5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Kirtika</a:t>
            </a: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50" b="1" spc="-5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Rana</a:t>
            </a: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50" b="1" spc="-5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Khand</a:t>
            </a:r>
            <a:endParaRPr lang="en-US" sz="2750" b="1" spc="-55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5824" y="6495306"/>
            <a:ext cx="84739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Course Title: Database Management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5824" y="7114729"/>
            <a:ext cx="74071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Unit Title : Relationship Types and Sets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7800" y="8343900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Date: 2025/01/19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95400" y="7658100"/>
            <a:ext cx="6248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37"/>
              </a:lnSpc>
            </a:pP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Subject Teacher : </a:t>
            </a:r>
            <a:r>
              <a:rPr lang="en-US" sz="2750" b="1" spc="-5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Sanjeev</a:t>
            </a:r>
            <a:r>
              <a:rPr lang="en-US" sz="2750" b="1" spc="-5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50" b="1" spc="-55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Thapa</a:t>
            </a:r>
            <a:endParaRPr lang="en-US" sz="2750" b="1" spc="-55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47155" y="4182516"/>
            <a:ext cx="7040612" cy="9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spc="-11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5473154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appreciate your time and attention.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05024" y="674935"/>
            <a:ext cx="4867424" cy="64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 spc="-7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RELATIONSHIP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5024" y="1526530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Q] What is a Relationship in DBMS?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5024" y="2230934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</a:t>
            </a: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relationship</a:t>
            </a: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logical connection or association between two or more entities in a database.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024" y="2735015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helps to define how data in one table relates to data in another, forming a network of interconnected information.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5024" y="3439417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Q]</a:t>
            </a: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Why Relationships Matter: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5024" y="4143821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Data Organization: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5024" y="4848225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Ensures data is stored efficiently and logically for easy access and analysis.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5024" y="5552629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Consistency: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024" y="6257033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Relationships enforce rules, such as foreign key constraints, to maintain data integrity.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024" y="6961435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Real-World Modeling: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5024" y="7665839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spc="-4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Accurately represents real-world scenarios (e.g., employee-to-department assignments).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024" y="8370242"/>
            <a:ext cx="16477952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spc="-4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Query Simplification: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5024" y="9074646"/>
            <a:ext cx="1647795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spc="-4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Relationships make it easier to retrieve related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46385" y="626864"/>
            <a:ext cx="1172661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spc="-9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Types of Relationships in DBMS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1622" y="1734294"/>
            <a:ext cx="8186291" cy="7899201"/>
            <a:chOff x="0" y="0"/>
            <a:chExt cx="10915055" cy="1053226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0902314" cy="10519537"/>
            </a:xfrm>
            <a:custGeom>
              <a:avLst/>
              <a:gdLst/>
              <a:ahLst/>
              <a:cxnLst/>
              <a:rect l="l" t="t" r="r" b="b"/>
              <a:pathLst>
                <a:path w="10902314" h="10519537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0766933" y="0"/>
                  </a:lnTo>
                  <a:cubicBezTo>
                    <a:pt x="10841736" y="0"/>
                    <a:pt x="10902314" y="60579"/>
                    <a:pt x="10902314" y="135382"/>
                  </a:cubicBezTo>
                  <a:lnTo>
                    <a:pt x="10902314" y="10384155"/>
                  </a:lnTo>
                  <a:cubicBezTo>
                    <a:pt x="10902314" y="10458958"/>
                    <a:pt x="10841736" y="10519537"/>
                    <a:pt x="10766933" y="10519537"/>
                  </a:cubicBezTo>
                  <a:lnTo>
                    <a:pt x="135382" y="10519537"/>
                  </a:lnTo>
                  <a:cubicBezTo>
                    <a:pt x="60579" y="10519537"/>
                    <a:pt x="0" y="10458958"/>
                    <a:pt x="0" y="10384155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915014" cy="10532237"/>
            </a:xfrm>
            <a:custGeom>
              <a:avLst/>
              <a:gdLst/>
              <a:ahLst/>
              <a:cxnLst/>
              <a:rect l="l" t="t" r="r" b="b"/>
              <a:pathLst>
                <a:path w="10915014" h="10532237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10773283" y="0"/>
                  </a:lnTo>
                  <a:lnTo>
                    <a:pt x="10773283" y="6350"/>
                  </a:lnTo>
                  <a:lnTo>
                    <a:pt x="10773283" y="0"/>
                  </a:lnTo>
                  <a:cubicBezTo>
                    <a:pt x="10851514" y="0"/>
                    <a:pt x="10915014" y="63500"/>
                    <a:pt x="10915014" y="141732"/>
                  </a:cubicBezTo>
                  <a:lnTo>
                    <a:pt x="10908664" y="141732"/>
                  </a:lnTo>
                  <a:lnTo>
                    <a:pt x="10915014" y="141732"/>
                  </a:lnTo>
                  <a:lnTo>
                    <a:pt x="10915014" y="10390505"/>
                  </a:lnTo>
                  <a:lnTo>
                    <a:pt x="10908664" y="10390505"/>
                  </a:lnTo>
                  <a:lnTo>
                    <a:pt x="10915014" y="10390505"/>
                  </a:lnTo>
                  <a:cubicBezTo>
                    <a:pt x="10915014" y="10468737"/>
                    <a:pt x="10851514" y="10532237"/>
                    <a:pt x="10773283" y="10532237"/>
                  </a:cubicBezTo>
                  <a:lnTo>
                    <a:pt x="10773283" y="10525887"/>
                  </a:lnTo>
                  <a:lnTo>
                    <a:pt x="10773283" y="10532237"/>
                  </a:lnTo>
                  <a:lnTo>
                    <a:pt x="141732" y="10532237"/>
                  </a:lnTo>
                  <a:lnTo>
                    <a:pt x="141732" y="10525887"/>
                  </a:lnTo>
                  <a:lnTo>
                    <a:pt x="141732" y="10532237"/>
                  </a:lnTo>
                  <a:cubicBezTo>
                    <a:pt x="63500" y="10532237"/>
                    <a:pt x="0" y="10468864"/>
                    <a:pt x="0" y="10390505"/>
                  </a:cubicBezTo>
                  <a:lnTo>
                    <a:pt x="0" y="141732"/>
                  </a:lnTo>
                  <a:lnTo>
                    <a:pt x="6350" y="141732"/>
                  </a:lnTo>
                  <a:lnTo>
                    <a:pt x="0" y="141732"/>
                  </a:lnTo>
                  <a:moveTo>
                    <a:pt x="12700" y="141732"/>
                  </a:moveTo>
                  <a:lnTo>
                    <a:pt x="12700" y="10390505"/>
                  </a:lnTo>
                  <a:lnTo>
                    <a:pt x="6350" y="10390505"/>
                  </a:lnTo>
                  <a:lnTo>
                    <a:pt x="12700" y="10390505"/>
                  </a:lnTo>
                  <a:cubicBezTo>
                    <a:pt x="12700" y="10461752"/>
                    <a:pt x="70485" y="10519537"/>
                    <a:pt x="141732" y="10519537"/>
                  </a:cubicBezTo>
                  <a:lnTo>
                    <a:pt x="10773283" y="10519537"/>
                  </a:lnTo>
                  <a:cubicBezTo>
                    <a:pt x="10844530" y="10519537"/>
                    <a:pt x="10902314" y="10461752"/>
                    <a:pt x="10902314" y="10390505"/>
                  </a:cubicBezTo>
                  <a:lnTo>
                    <a:pt x="10902314" y="141732"/>
                  </a:lnTo>
                  <a:cubicBezTo>
                    <a:pt x="10902315" y="70485"/>
                    <a:pt x="10844530" y="12700"/>
                    <a:pt x="10773283" y="12700"/>
                  </a:cubicBezTo>
                  <a:lnTo>
                    <a:pt x="141732" y="12700"/>
                  </a:lnTo>
                  <a:lnTo>
                    <a:pt x="141732" y="6350"/>
                  </a:lnTo>
                  <a:lnTo>
                    <a:pt x="141732" y="12700"/>
                  </a:lnTo>
                  <a:cubicBezTo>
                    <a:pt x="70485" y="12700"/>
                    <a:pt x="12700" y="70485"/>
                    <a:pt x="12700" y="141732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97756" y="1961852"/>
            <a:ext cx="2845148" cy="38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spc="-4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1.One-to-One (1:1)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756" y="2415034"/>
            <a:ext cx="7674025" cy="85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Definition: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Each entity in one table is associated with exactly one entity in another table.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097756" y="3537197"/>
            <a:ext cx="3818930" cy="2726531"/>
          </a:xfrm>
          <a:custGeom>
            <a:avLst/>
            <a:gdLst/>
            <a:ahLst/>
            <a:cxnLst/>
            <a:rect l="l" t="t" r="r" b="b"/>
            <a:pathLst>
              <a:path w="3818930" h="2726531">
                <a:moveTo>
                  <a:pt x="0" y="0"/>
                </a:moveTo>
                <a:lnTo>
                  <a:pt x="3818930" y="0"/>
                </a:lnTo>
                <a:lnTo>
                  <a:pt x="3818930" y="2726532"/>
                </a:lnTo>
                <a:lnTo>
                  <a:pt x="0" y="272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51" r="-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97756" y="6459588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756" y="6991647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A: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Citizen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7756" y="7463135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B: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Passport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7756" y="7995196"/>
            <a:ext cx="7674025" cy="85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specific citizen has one Passport, and an Passport is assigned to one specific person.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60235" y="1734294"/>
            <a:ext cx="8186291" cy="7899201"/>
            <a:chOff x="0" y="0"/>
            <a:chExt cx="10915055" cy="1053226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0902314" cy="10519537"/>
            </a:xfrm>
            <a:custGeom>
              <a:avLst/>
              <a:gdLst/>
              <a:ahLst/>
              <a:cxnLst/>
              <a:rect l="l" t="t" r="r" b="b"/>
              <a:pathLst>
                <a:path w="10902314" h="10519537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0766933" y="0"/>
                  </a:lnTo>
                  <a:cubicBezTo>
                    <a:pt x="10841736" y="0"/>
                    <a:pt x="10902314" y="60579"/>
                    <a:pt x="10902314" y="135382"/>
                  </a:cubicBezTo>
                  <a:lnTo>
                    <a:pt x="10902314" y="10384155"/>
                  </a:lnTo>
                  <a:cubicBezTo>
                    <a:pt x="10902314" y="10458958"/>
                    <a:pt x="10841736" y="10519537"/>
                    <a:pt x="10766933" y="10519537"/>
                  </a:cubicBezTo>
                  <a:lnTo>
                    <a:pt x="135382" y="10519537"/>
                  </a:lnTo>
                  <a:cubicBezTo>
                    <a:pt x="60579" y="10519537"/>
                    <a:pt x="0" y="10458958"/>
                    <a:pt x="0" y="10384155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15014" cy="10532237"/>
            </a:xfrm>
            <a:custGeom>
              <a:avLst/>
              <a:gdLst/>
              <a:ahLst/>
              <a:cxnLst/>
              <a:rect l="l" t="t" r="r" b="b"/>
              <a:pathLst>
                <a:path w="10915014" h="10532237">
                  <a:moveTo>
                    <a:pt x="0" y="141732"/>
                  </a:moveTo>
                  <a:cubicBezTo>
                    <a:pt x="0" y="63500"/>
                    <a:pt x="63500" y="0"/>
                    <a:pt x="141732" y="0"/>
                  </a:cubicBezTo>
                  <a:lnTo>
                    <a:pt x="10773283" y="0"/>
                  </a:lnTo>
                  <a:lnTo>
                    <a:pt x="10773283" y="6350"/>
                  </a:lnTo>
                  <a:lnTo>
                    <a:pt x="10773283" y="0"/>
                  </a:lnTo>
                  <a:cubicBezTo>
                    <a:pt x="10851514" y="0"/>
                    <a:pt x="10915014" y="63500"/>
                    <a:pt x="10915014" y="141732"/>
                  </a:cubicBezTo>
                  <a:lnTo>
                    <a:pt x="10908664" y="141732"/>
                  </a:lnTo>
                  <a:lnTo>
                    <a:pt x="10915014" y="141732"/>
                  </a:lnTo>
                  <a:lnTo>
                    <a:pt x="10915014" y="10390505"/>
                  </a:lnTo>
                  <a:lnTo>
                    <a:pt x="10908664" y="10390505"/>
                  </a:lnTo>
                  <a:lnTo>
                    <a:pt x="10915014" y="10390505"/>
                  </a:lnTo>
                  <a:cubicBezTo>
                    <a:pt x="10915014" y="10468737"/>
                    <a:pt x="10851514" y="10532237"/>
                    <a:pt x="10773283" y="10532237"/>
                  </a:cubicBezTo>
                  <a:lnTo>
                    <a:pt x="10773283" y="10525887"/>
                  </a:lnTo>
                  <a:lnTo>
                    <a:pt x="10773283" y="10532237"/>
                  </a:lnTo>
                  <a:lnTo>
                    <a:pt x="141732" y="10532237"/>
                  </a:lnTo>
                  <a:lnTo>
                    <a:pt x="141732" y="10525887"/>
                  </a:lnTo>
                  <a:lnTo>
                    <a:pt x="141732" y="10532237"/>
                  </a:lnTo>
                  <a:cubicBezTo>
                    <a:pt x="63500" y="10532237"/>
                    <a:pt x="0" y="10468864"/>
                    <a:pt x="0" y="10390505"/>
                  </a:cubicBezTo>
                  <a:lnTo>
                    <a:pt x="0" y="141732"/>
                  </a:lnTo>
                  <a:lnTo>
                    <a:pt x="6350" y="141732"/>
                  </a:lnTo>
                  <a:lnTo>
                    <a:pt x="0" y="141732"/>
                  </a:lnTo>
                  <a:moveTo>
                    <a:pt x="12700" y="141732"/>
                  </a:moveTo>
                  <a:lnTo>
                    <a:pt x="12700" y="10390505"/>
                  </a:lnTo>
                  <a:lnTo>
                    <a:pt x="6350" y="10390505"/>
                  </a:lnTo>
                  <a:lnTo>
                    <a:pt x="12700" y="10390505"/>
                  </a:lnTo>
                  <a:cubicBezTo>
                    <a:pt x="12700" y="10461752"/>
                    <a:pt x="70485" y="10519537"/>
                    <a:pt x="141732" y="10519537"/>
                  </a:cubicBezTo>
                  <a:lnTo>
                    <a:pt x="10773283" y="10519537"/>
                  </a:lnTo>
                  <a:cubicBezTo>
                    <a:pt x="10844530" y="10519537"/>
                    <a:pt x="10902314" y="10461752"/>
                    <a:pt x="10902314" y="10390505"/>
                  </a:cubicBezTo>
                  <a:lnTo>
                    <a:pt x="10902314" y="141732"/>
                  </a:lnTo>
                  <a:cubicBezTo>
                    <a:pt x="10902315" y="70485"/>
                    <a:pt x="10844530" y="12700"/>
                    <a:pt x="10773283" y="12700"/>
                  </a:cubicBezTo>
                  <a:lnTo>
                    <a:pt x="141732" y="12700"/>
                  </a:lnTo>
                  <a:lnTo>
                    <a:pt x="141732" y="6350"/>
                  </a:lnTo>
                  <a:lnTo>
                    <a:pt x="141732" y="12700"/>
                  </a:lnTo>
                  <a:cubicBezTo>
                    <a:pt x="70485" y="12700"/>
                    <a:pt x="12700" y="70485"/>
                    <a:pt x="12700" y="141732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16367" y="1961852"/>
            <a:ext cx="28451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spc="-45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2.One-to-Many (1:M)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16367" y="2415034"/>
            <a:ext cx="7674025" cy="85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Definition: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One entity in a table is associated with multiple entities in another table.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9516367" y="3537197"/>
            <a:ext cx="4059139" cy="2897981"/>
          </a:xfrm>
          <a:custGeom>
            <a:avLst/>
            <a:gdLst/>
            <a:ahLst/>
            <a:cxnLst/>
            <a:rect l="l" t="t" r="r" b="b"/>
            <a:pathLst>
              <a:path w="4059139" h="2897981">
                <a:moveTo>
                  <a:pt x="0" y="0"/>
                </a:moveTo>
                <a:lnTo>
                  <a:pt x="4059139" y="0"/>
                </a:lnTo>
                <a:lnTo>
                  <a:pt x="4059139" y="2897982"/>
                </a:lnTo>
                <a:lnTo>
                  <a:pt x="0" y="289798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22" r="-22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516367" y="6631037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16367" y="7163097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A: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Teacher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16367" y="7634585"/>
            <a:ext cx="7674025" cy="46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B: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Students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16367" y="8166646"/>
            <a:ext cx="7674025" cy="85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Teacher teaches many students, but each student is taught by only one teacher.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</p:spPr>
        </p:sp>
      </p:grpSp>
      <p:sp>
        <p:nvSpPr>
          <p:cNvPr id="5" name="TextBox 5"/>
          <p:cNvSpPr txBox="1"/>
          <p:nvPr/>
        </p:nvSpPr>
        <p:spPr>
          <a:xfrm>
            <a:off x="842962" y="2114401"/>
            <a:ext cx="283383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spc="-45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3.Many-to-One (M:1)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2962" y="2661791"/>
            <a:ext cx="8007251" cy="84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Definition: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Multiple entities in one table are associated with a single entity in another table.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42962" y="3779192"/>
            <a:ext cx="4382989" cy="3129260"/>
          </a:xfrm>
          <a:custGeom>
            <a:avLst/>
            <a:gdLst/>
            <a:ahLst/>
            <a:cxnLst/>
            <a:rect l="l" t="t" r="r" b="b"/>
            <a:pathLst>
              <a:path w="4382989" h="3129260">
                <a:moveTo>
                  <a:pt x="0" y="0"/>
                </a:moveTo>
                <a:lnTo>
                  <a:pt x="4382989" y="0"/>
                </a:lnTo>
                <a:lnTo>
                  <a:pt x="4382989" y="3129260"/>
                </a:lnTo>
                <a:lnTo>
                  <a:pt x="0" y="312926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8" b="-8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962" y="7103120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962" y="7704981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A: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Order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2" y="8174385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B: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962" y="8776246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order can be placed by single customer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7311" y="2114401"/>
            <a:ext cx="2833836" cy="38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spc="-4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4.Many-to-Many (M:N)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47311" y="2661791"/>
            <a:ext cx="8007251" cy="84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Definition: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Entities in set A can be associated with multiple entities in set B and vice versa.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447311" y="3779192"/>
            <a:ext cx="4320034" cy="3084314"/>
          </a:xfrm>
          <a:custGeom>
            <a:avLst/>
            <a:gdLst/>
            <a:ahLst/>
            <a:cxnLst/>
            <a:rect l="l" t="t" r="r" b="b"/>
            <a:pathLst>
              <a:path w="4320034" h="3084314">
                <a:moveTo>
                  <a:pt x="0" y="0"/>
                </a:moveTo>
                <a:lnTo>
                  <a:pt x="4320034" y="0"/>
                </a:lnTo>
                <a:lnTo>
                  <a:pt x="4320034" y="3084314"/>
                </a:lnTo>
                <a:lnTo>
                  <a:pt x="0" y="308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20" r="-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447311" y="7058174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7311" y="7660035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A: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Students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7311" y="8129439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Entity B:</a:t>
            </a: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Courses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7311" y="8731300"/>
            <a:ext cx="8007251" cy="46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student can enroll in multiple courses, and a course can have many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1231106"/>
          </a:xfrm>
          <a:custGeom>
            <a:avLst/>
            <a:gdLst/>
            <a:ahLst/>
            <a:cxnLst/>
            <a:rect l="l" t="t" r="r" b="b"/>
            <a:pathLst>
              <a:path w="18288000" h="1231106">
                <a:moveTo>
                  <a:pt x="0" y="0"/>
                </a:moveTo>
                <a:lnTo>
                  <a:pt x="18288000" y="0"/>
                </a:lnTo>
                <a:lnTo>
                  <a:pt x="18288000" y="1231106"/>
                </a:lnTo>
                <a:lnTo>
                  <a:pt x="0" y="123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96" r="-96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8484394" y="246161"/>
            <a:ext cx="1319212" cy="738782"/>
          </a:xfrm>
          <a:custGeom>
            <a:avLst/>
            <a:gdLst/>
            <a:ahLst/>
            <a:cxnLst/>
            <a:rect l="l" t="t" r="r" b="b"/>
            <a:pathLst>
              <a:path w="1319212" h="738782">
                <a:moveTo>
                  <a:pt x="0" y="0"/>
                </a:moveTo>
                <a:lnTo>
                  <a:pt x="1319212" y="0"/>
                </a:lnTo>
                <a:lnTo>
                  <a:pt x="1319212" y="738783"/>
                </a:lnTo>
                <a:lnTo>
                  <a:pt x="0" y="73878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101" b="-10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9372" y="1734591"/>
            <a:ext cx="1165502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 spc="-7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Real-World Implications of Relationship Types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372" y="2590205"/>
            <a:ext cx="16909256" cy="45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 b="1" spc="-3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One-to-One: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372" y="3052911"/>
            <a:ext cx="1690925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844" lvl="2" indent="-218281">
              <a:lnSpc>
                <a:spcPts val="2437"/>
              </a:lnSpc>
              <a:buFont typeface="Arial"/>
              <a:buChar char="⚬"/>
            </a:pPr>
            <a:r>
              <a:rPr lang="en-US" sz="15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systems where strict one-to-one mapping is required, e.g., passports and citizens. Attributes of Person:  </a:t>
            </a:r>
            <a:r>
              <a:rPr lang="en-US" sz="1600" b="1" dirty="0" err="1"/>
              <a:t>Person_ID</a:t>
            </a:r>
            <a:r>
              <a:rPr lang="en-US" sz="1600" dirty="0"/>
              <a:t> (Primary Key), Name,  </a:t>
            </a:r>
            <a:r>
              <a:rPr lang="en-US" sz="1600" dirty="0" err="1"/>
              <a:t>Date_of_Birth</a:t>
            </a:r>
            <a:r>
              <a:rPr lang="en-US" sz="1600" dirty="0"/>
              <a:t> ,  Address. Attributes of Driver </a:t>
            </a:r>
            <a:r>
              <a:rPr lang="en-US" sz="1600" dirty="0" err="1"/>
              <a:t>Lisence:</a:t>
            </a:r>
            <a:r>
              <a:rPr lang="en-US" sz="1600" b="1" dirty="0" err="1"/>
              <a:t>License_ID</a:t>
            </a:r>
            <a:r>
              <a:rPr lang="en-US" sz="1600" dirty="0"/>
              <a:t> (Primary Key),  </a:t>
            </a:r>
            <a:r>
              <a:rPr lang="en-US" sz="1600" dirty="0" err="1"/>
              <a:t>License_Number</a:t>
            </a:r>
            <a:r>
              <a:rPr lang="en-US" sz="1600" dirty="0"/>
              <a:t> , </a:t>
            </a:r>
            <a:r>
              <a:rPr lang="en-US" sz="1600" dirty="0" err="1"/>
              <a:t>Issue_Date</a:t>
            </a:r>
            <a:r>
              <a:rPr lang="en-US" sz="1600" dirty="0"/>
              <a:t> , </a:t>
            </a:r>
            <a:r>
              <a:rPr lang="en-US" sz="1600" dirty="0" err="1"/>
              <a:t>Expiry_Date</a:t>
            </a:r>
            <a:r>
              <a:rPr lang="en-US" sz="1600" dirty="0"/>
              <a:t>, </a:t>
            </a:r>
            <a:r>
              <a:rPr lang="en-US" sz="1600" dirty="0" err="1"/>
              <a:t>Person_ID</a:t>
            </a:r>
            <a:r>
              <a:rPr lang="en-US" sz="1600" dirty="0"/>
              <a:t> (Foreign Key)</a:t>
            </a:r>
            <a:endParaRPr lang="en-US" sz="1500" spc="-31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689372" y="4000499"/>
            <a:ext cx="9134772" cy="1862137"/>
          </a:xfrm>
          <a:custGeom>
            <a:avLst/>
            <a:gdLst/>
            <a:ahLst/>
            <a:cxnLst/>
            <a:rect l="l" t="t" r="r" b="b"/>
            <a:pathLst>
              <a:path w="9134772" h="2215902">
                <a:moveTo>
                  <a:pt x="0" y="0"/>
                </a:moveTo>
                <a:lnTo>
                  <a:pt x="9134773" y="0"/>
                </a:lnTo>
                <a:lnTo>
                  <a:pt x="9134773" y="2215902"/>
                </a:lnTo>
                <a:lnTo>
                  <a:pt x="0" y="221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78" b="-7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9372" y="6026944"/>
            <a:ext cx="16909256" cy="45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 b="1" spc="-31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One-to-Many: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9372" y="6489650"/>
            <a:ext cx="1690925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844" lvl="2" indent="-218281">
              <a:lnSpc>
                <a:spcPts val="2437"/>
              </a:lnSpc>
              <a:buFont typeface="Arial"/>
              <a:buChar char="⚬"/>
            </a:pPr>
            <a:r>
              <a:rPr lang="en-US" sz="15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Common in hierarchical structures like company departments and employees. Attributes of  </a:t>
            </a:r>
            <a:r>
              <a:rPr lang="en-US" sz="1600" b="1" dirty="0"/>
              <a:t>School</a:t>
            </a:r>
            <a:r>
              <a:rPr lang="en-US" sz="1600" dirty="0"/>
              <a:t>: </a:t>
            </a:r>
            <a:r>
              <a:rPr lang="en-US" sz="1600" b="1" dirty="0" err="1"/>
              <a:t>School_ID</a:t>
            </a:r>
            <a:r>
              <a:rPr lang="en-US" sz="1600" b="1" dirty="0"/>
              <a:t> </a:t>
            </a:r>
            <a:r>
              <a:rPr lang="en-US" sz="1600" dirty="0"/>
              <a:t>(Primary Key), Name, Location. Attributes of Students: </a:t>
            </a:r>
            <a:r>
              <a:rPr lang="en-US" sz="1600" b="1" dirty="0" err="1"/>
              <a:t>Student_ID</a:t>
            </a:r>
            <a:r>
              <a:rPr lang="en-US" sz="1600" dirty="0"/>
              <a:t> (Primary Key), Name, Grade, </a:t>
            </a:r>
            <a:r>
              <a:rPr lang="en-US" sz="1600" dirty="0" err="1"/>
              <a:t>School_ID</a:t>
            </a:r>
            <a:r>
              <a:rPr lang="en-US" sz="1600" dirty="0"/>
              <a:t> (Foreign Key).</a:t>
            </a:r>
            <a:endParaRPr lang="en-US" sz="1500" spc="-31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Freeform 13" descr="preencoded.png"/>
          <p:cNvSpPr/>
          <p:nvPr/>
        </p:nvSpPr>
        <p:spPr>
          <a:xfrm>
            <a:off x="689372" y="7505700"/>
            <a:ext cx="11131154" cy="2278856"/>
          </a:xfrm>
          <a:custGeom>
            <a:avLst/>
            <a:gdLst/>
            <a:ahLst/>
            <a:cxnLst/>
            <a:rect l="l" t="t" r="r" b="b"/>
            <a:pathLst>
              <a:path w="11131154" h="2701081">
                <a:moveTo>
                  <a:pt x="0" y="0"/>
                </a:moveTo>
                <a:lnTo>
                  <a:pt x="11131154" y="0"/>
                </a:lnTo>
                <a:lnTo>
                  <a:pt x="11131154" y="2701081"/>
                </a:lnTo>
                <a:lnTo>
                  <a:pt x="0" y="270108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 t="-58" b="-5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05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20936" y="641300"/>
            <a:ext cx="16646129" cy="55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Many-to-Many: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0936" y="1192411"/>
            <a:ext cx="1664612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US" sz="1812" spc="-3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collaborative systems, e.g., library books and borrowers, or teachers and subjects. </a:t>
            </a:r>
            <a:r>
              <a:rPr lang="en-US" sz="20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Attributes of  </a:t>
            </a:r>
            <a:r>
              <a:rPr lang="en-US" sz="2000" b="1" dirty="0">
                <a:sym typeface="Source Sans Pro"/>
              </a:rPr>
              <a:t>Student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b="1" dirty="0" err="1"/>
              <a:t>Student_ID</a:t>
            </a:r>
            <a:r>
              <a:rPr lang="en-US" sz="2000" dirty="0"/>
              <a:t> (Primary key) , Name , </a:t>
            </a:r>
            <a:r>
              <a:rPr lang="en-US" sz="2000" dirty="0" err="1"/>
              <a:t>Date_of_Birth</a:t>
            </a:r>
            <a:r>
              <a:rPr lang="en-US" sz="2000" dirty="0"/>
              <a:t>, Email.</a:t>
            </a:r>
            <a:r>
              <a:rPr lang="en-US" sz="20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Attributes of  </a:t>
            </a:r>
            <a:r>
              <a:rPr lang="en-US" sz="2000" b="1" dirty="0">
                <a:sym typeface="Source Sans Pro"/>
              </a:rPr>
              <a:t>Course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b="1" dirty="0" err="1"/>
              <a:t>Course_ID</a:t>
            </a:r>
            <a:r>
              <a:rPr lang="en-US" sz="2000" dirty="0"/>
              <a:t> (Primary key) , </a:t>
            </a:r>
            <a:r>
              <a:rPr lang="en-US" sz="2000" dirty="0" err="1"/>
              <a:t>Course_Name</a:t>
            </a:r>
            <a:r>
              <a:rPr lang="en-US" sz="2000" dirty="0"/>
              <a:t> , Credit, Instructor.</a:t>
            </a:r>
            <a:endParaRPr lang="en-US" sz="1812" spc="-37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Freeform 7" descr="preencoded.png"/>
          <p:cNvSpPr/>
          <p:nvPr/>
        </p:nvSpPr>
        <p:spPr>
          <a:xfrm>
            <a:off x="820936" y="1917204"/>
            <a:ext cx="13049101" cy="3166616"/>
          </a:xfrm>
          <a:custGeom>
            <a:avLst/>
            <a:gdLst/>
            <a:ahLst/>
            <a:cxnLst/>
            <a:rect l="l" t="t" r="r" b="b"/>
            <a:pathLst>
              <a:path w="13049101" h="3166616">
                <a:moveTo>
                  <a:pt x="0" y="0"/>
                </a:moveTo>
                <a:lnTo>
                  <a:pt x="13049101" y="0"/>
                </a:lnTo>
                <a:lnTo>
                  <a:pt x="13049101" y="3166616"/>
                </a:lnTo>
                <a:lnTo>
                  <a:pt x="0" y="316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68" r="-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0936" y="5261967"/>
            <a:ext cx="16646129" cy="55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 spc="-3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Many-to-one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936" y="5813077"/>
            <a:ext cx="1664612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73" lvl="2" indent="-233991">
              <a:lnSpc>
                <a:spcPts val="2937"/>
              </a:lnSpc>
              <a:buFont typeface="Arial"/>
              <a:buChar char="⚬"/>
            </a:pPr>
            <a:r>
              <a:rPr lang="en-US" sz="1812" spc="-3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collaborative systems, e.g., library books and borrowers, or teachers and subjects.</a:t>
            </a:r>
            <a:r>
              <a:rPr lang="en-US" sz="20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Attributes of  </a:t>
            </a:r>
            <a:r>
              <a:rPr lang="en-US" sz="2000" b="1" dirty="0">
                <a:sym typeface="Source Sans Pro"/>
              </a:rPr>
              <a:t>Surgeries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b="1" dirty="0" err="1"/>
              <a:t>Surgery_ID</a:t>
            </a:r>
            <a:r>
              <a:rPr lang="en-US" sz="2000" dirty="0"/>
              <a:t> (Primary Key), </a:t>
            </a:r>
            <a:r>
              <a:rPr lang="en-US" sz="2000" dirty="0" err="1"/>
              <a:t>Surgery_Type</a:t>
            </a:r>
            <a:r>
              <a:rPr lang="en-US" sz="2000" dirty="0"/>
              <a:t>, </a:t>
            </a:r>
            <a:r>
              <a:rPr lang="en-US" sz="2000" dirty="0" err="1"/>
              <a:t>Patient_Name</a:t>
            </a:r>
            <a:r>
              <a:rPr lang="en-US" sz="2000" dirty="0"/>
              <a:t>, Date, </a:t>
            </a:r>
            <a:r>
              <a:rPr lang="en-US" sz="2000" dirty="0" err="1"/>
              <a:t>Surgeon_ID</a:t>
            </a:r>
            <a:r>
              <a:rPr lang="en-US" sz="2000" dirty="0"/>
              <a:t> (Foreign Key).</a:t>
            </a:r>
            <a:r>
              <a:rPr lang="en-US" sz="200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Attributes of  </a:t>
            </a:r>
            <a:r>
              <a:rPr lang="en-US" sz="2000" b="1" dirty="0">
                <a:sym typeface="Source Sans Pro"/>
              </a:rPr>
              <a:t>Surgeon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b="1" dirty="0" err="1"/>
              <a:t>Sugeon_ID</a:t>
            </a:r>
            <a:r>
              <a:rPr lang="en-US" sz="2000" dirty="0"/>
              <a:t> (Primary key) , Name , Specialization, Experience, Contact</a:t>
            </a:r>
            <a:endParaRPr lang="en-US" sz="1812" spc="-37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820936" y="6537871"/>
            <a:ext cx="13049101" cy="3166616"/>
          </a:xfrm>
          <a:custGeom>
            <a:avLst/>
            <a:gdLst/>
            <a:ahLst/>
            <a:cxnLst/>
            <a:rect l="l" t="t" r="r" b="b"/>
            <a:pathLst>
              <a:path w="13049101" h="3166616">
                <a:moveTo>
                  <a:pt x="0" y="0"/>
                </a:moveTo>
                <a:lnTo>
                  <a:pt x="13049101" y="0"/>
                </a:lnTo>
                <a:lnTo>
                  <a:pt x="13049101" y="3166617"/>
                </a:lnTo>
                <a:lnTo>
                  <a:pt x="0" y="31666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68" r="-6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1047155" y="1864519"/>
            <a:ext cx="1579304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spc="-11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Diagram: Employee-Department Relationship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5" y="3259782"/>
            <a:ext cx="7731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Relationship : Department to Employee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843189"/>
            <a:ext cx="7731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Entities: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Employee, Department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4426595"/>
            <a:ext cx="7731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Type: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One-to-Many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66800" y="8343900"/>
            <a:ext cx="7731919" cy="1723876"/>
          </a:xfrm>
          <a:custGeom>
            <a:avLst/>
            <a:gdLst/>
            <a:ahLst/>
            <a:cxnLst/>
            <a:rect l="l" t="t" r="r" b="b"/>
            <a:pathLst>
              <a:path w="7731919" h="1876276">
                <a:moveTo>
                  <a:pt x="0" y="0"/>
                </a:moveTo>
                <a:lnTo>
                  <a:pt x="7731919" y="0"/>
                </a:lnTo>
                <a:lnTo>
                  <a:pt x="7731919" y="1876276"/>
                </a:lnTo>
                <a:lnTo>
                  <a:pt x="0" y="187627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1" r="-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18451" y="3259782"/>
            <a:ext cx="7731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 spc="-4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Relationship : Employee to Department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8451" y="3843189"/>
            <a:ext cx="7731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 b="1" spc="-47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Entities:</a:t>
            </a: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Employee, Department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51" y="4426595"/>
            <a:ext cx="773191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Type: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Many-to-Many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4400" y="4991100"/>
            <a:ext cx="6858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Description:  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single department can have multiple employees.</a:t>
            </a:r>
          </a:p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endParaRPr lang="en-US" sz="2312" b="1" spc="-47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48800" y="4991100"/>
            <a:ext cx="8839200" cy="102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Description:  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employee  can belong to multiple departments, and each department can have multiple employees</a:t>
            </a:r>
          </a:p>
        </p:txBody>
      </p:sp>
      <p:pic>
        <p:nvPicPr>
          <p:cNvPr id="17" name="Picture 16" descr="Blank boardM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600" y="7734300"/>
            <a:ext cx="6324600" cy="18288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8200" y="6057900"/>
            <a:ext cx="838200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 of Employee: </a:t>
            </a:r>
            <a:r>
              <a:rPr lang="en-US" sz="2400" b="1" dirty="0" err="1"/>
              <a:t>Employee_ID</a:t>
            </a:r>
            <a:r>
              <a:rPr lang="en-US" sz="2400" dirty="0"/>
              <a:t> (Primary Key),Name, Position.</a:t>
            </a:r>
            <a:endParaRPr lang="en-US" sz="2312" spc="-47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 of </a:t>
            </a:r>
            <a:r>
              <a:rPr lang="en-US" sz="2312" spc="-47" dirty="0" err="1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Department:</a:t>
            </a:r>
            <a:r>
              <a:rPr lang="en-US" sz="2400" b="1" dirty="0" err="1"/>
              <a:t>Department_ID</a:t>
            </a:r>
            <a:r>
              <a:rPr lang="en-US" sz="2400" dirty="0"/>
              <a:t> (Primary Key), </a:t>
            </a:r>
            <a:r>
              <a:rPr lang="en-US" sz="2400" dirty="0" err="1"/>
              <a:t>Department_Name</a:t>
            </a:r>
            <a:r>
              <a:rPr lang="en-US" sz="2400" dirty="0"/>
              <a:t>, Location</a:t>
            </a:r>
            <a:endParaRPr lang="en-US" sz="2312" spc="-47" dirty="0">
              <a:solidFill>
                <a:srgbClr val="2725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</p:grpSp>
      <p:sp>
        <p:nvSpPr>
          <p:cNvPr id="11" name="Rectangle 10"/>
          <p:cNvSpPr/>
          <p:nvPr/>
        </p:nvSpPr>
        <p:spPr>
          <a:xfrm>
            <a:off x="457200" y="1181100"/>
            <a:ext cx="64770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8754" lvl="1" indent="-174377">
              <a:lnSpc>
                <a:spcPts val="3750"/>
              </a:lnSpc>
              <a:buFont typeface="Arial"/>
              <a:buChar char="•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Relationship :  Employee to Department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0" y="1866900"/>
            <a:ext cx="5257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Entities: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Employee, Department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0" y="2476500"/>
            <a:ext cx="4267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Type: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One-to-one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" y="3086100"/>
            <a:ext cx="8310943" cy="535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379" lvl="2" indent="-259126">
              <a:lnSpc>
                <a:spcPts val="3750"/>
              </a:lnSpc>
              <a:buFont typeface="Arial"/>
              <a:buChar char="⚬"/>
            </a:pPr>
            <a:r>
              <a:rPr lang="en-US" sz="2312" b="1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Description:  </a:t>
            </a:r>
            <a:r>
              <a:rPr lang="en-US" sz="2312" spc="-47" dirty="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 department has one employees as its head.</a:t>
            </a:r>
          </a:p>
        </p:txBody>
      </p:sp>
      <p:pic>
        <p:nvPicPr>
          <p:cNvPr id="16" name="Picture 15" descr="Blank 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152900"/>
            <a:ext cx="1591627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409700"/>
            <a:ext cx="8305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latin typeface="Arimo Bold" charset="0"/>
                <a:ea typeface="Arimo Bold" charset="0"/>
                <a:cs typeface="Arimo Bold" charset="0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2781300"/>
            <a:ext cx="1203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ource Sans Pro" charset="0"/>
                <a:ea typeface="Source Sans Pro" charset="0"/>
              </a:rPr>
              <a:t>Relationships form the backbone of scalable and flexible database systems, allowing them to adapt to growing business needs, support advanced data analysis, and drive informed decision-making. Without relationships, databases would be disjointed and less efficient, limiting their ability to manage and represent real-world scenarios effectively.</a:t>
            </a:r>
            <a:endParaRPr lang="en-US" sz="2310" dirty="0">
              <a:latin typeface="Source Sans Pro" charset="0"/>
              <a:ea typeface="Source Sans Pro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713</Words>
  <Application>Microsoft Office PowerPoint</Application>
  <PresentationFormat>Custom</PresentationFormat>
  <Paragraphs>73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Relationships-in-Database-Management.pptx</dc:title>
  <dc:creator>hp</dc:creator>
  <cp:lastModifiedBy>bhumika thakuri</cp:lastModifiedBy>
  <cp:revision>20</cp:revision>
  <dcterms:created xsi:type="dcterms:W3CDTF">2006-08-16T00:00:00Z</dcterms:created>
  <dcterms:modified xsi:type="dcterms:W3CDTF">2025-01-19T11:10:47Z</dcterms:modified>
  <dc:identifier>DAGcnwvNfxw</dc:identifier>
</cp:coreProperties>
</file>